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c4df4a2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c4df4a2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c08bcd2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c08bcd2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c102275e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c102275e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c102275e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c102275e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c102275e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c102275e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c102275e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c102275e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c102275ef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c102275ef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c102275e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c102275e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f0aa075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f0aa075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f0aa0754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f0aa0754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f0aa0754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f0aa0754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e550156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e550156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c4df4a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c4df4a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b07ab644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b07ab644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b07ab644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b07ab644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b07ab644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b07ab644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07ab644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b07ab644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b9208d8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b9208d8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c08bcd2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c08bcd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doi.org/10.3390/electronics12010143" TargetMode="External"/><Relationship Id="rId5" Type="http://schemas.openxmlformats.org/officeDocument/2006/relationships/hyperlink" Target="https://doi.org/10.3390/electronics1201014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SpirosPapa/MicroLab-Temperature-System" TargetMode="External"/><Relationship Id="rId4" Type="http://schemas.openxmlformats.org/officeDocument/2006/relationships/hyperlink" Target="https://doi.org/10.3390/electronics12010143" TargetMode="External"/><Relationship Id="rId5" Type="http://schemas.openxmlformats.org/officeDocument/2006/relationships/hyperlink" Target="https://github.com/HomerSarris/Temperature-Monitor-Web-Server-Micropython" TargetMode="External"/><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gif"/><Relationship Id="rId4"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46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800"/>
              <a:t>Temperature Measurement</a:t>
            </a:r>
            <a:endParaRPr sz="3800"/>
          </a:p>
          <a:p>
            <a:pPr indent="0" lvl="0" marL="0" rtl="0" algn="ctr">
              <a:spcBef>
                <a:spcPts val="0"/>
              </a:spcBef>
              <a:spcAft>
                <a:spcPts val="0"/>
              </a:spcAft>
              <a:buNone/>
            </a:pPr>
            <a:r>
              <a:rPr lang="en-GB" sz="3800"/>
              <a:t>Web Server Implementation</a:t>
            </a:r>
            <a:endParaRPr sz="3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457200" lvl="0" marL="0" rtl="0" algn="ctr">
              <a:lnSpc>
                <a:spcPct val="80000"/>
              </a:lnSpc>
              <a:spcBef>
                <a:spcPts val="0"/>
              </a:spcBef>
              <a:spcAft>
                <a:spcPts val="0"/>
              </a:spcAft>
              <a:buSzPts val="935"/>
              <a:buNone/>
            </a:pPr>
            <a:r>
              <a:rPr lang="en-GB" sz="1380"/>
              <a:t>Γιάννης Δανιάς, Όμηρος Σαρρής, Σταύρος Μητρόπουλος, Μάνος Ξένος και Σπύρος Παπαδόπουλος</a:t>
            </a:r>
            <a:endParaRPr sz="1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Pinout Diagram</a:t>
            </a:r>
            <a:endParaRPr/>
          </a:p>
        </p:txBody>
      </p:sp>
      <p:pic>
        <p:nvPicPr>
          <p:cNvPr id="125" name="Google Shape;125;p22"/>
          <p:cNvPicPr preferRelativeResize="0"/>
          <p:nvPr/>
        </p:nvPicPr>
        <p:blipFill>
          <a:blip r:embed="rId3">
            <a:alphaModFix/>
          </a:blip>
          <a:stretch>
            <a:fillRect/>
          </a:stretch>
        </p:blipFill>
        <p:spPr>
          <a:xfrm>
            <a:off x="1714474" y="1017725"/>
            <a:ext cx="5715049" cy="386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Αισθητήρας TMP36</a:t>
            </a:r>
            <a:endParaRPr/>
          </a:p>
        </p:txBody>
      </p:sp>
      <p:sp>
        <p:nvSpPr>
          <p:cNvPr id="131" name="Google Shape;131;p23"/>
          <p:cNvSpPr txBox="1"/>
          <p:nvPr>
            <p:ph idx="1" type="body"/>
          </p:nvPr>
        </p:nvSpPr>
        <p:spPr>
          <a:xfrm>
            <a:off x="4617275" y="1152475"/>
            <a:ext cx="421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Αναλογικός Αισθητήρας ανάγνωσης θερμοκρασίας με ±2°C ακρίβεια.</a:t>
            </a:r>
            <a:endParaRPr/>
          </a:p>
          <a:p>
            <a:pPr indent="0" lvl="0" marL="0" rtl="0" algn="l">
              <a:spcBef>
                <a:spcPts val="1200"/>
              </a:spcBef>
              <a:spcAft>
                <a:spcPts val="1200"/>
              </a:spcAft>
              <a:buNone/>
            </a:pPr>
            <a:r>
              <a:rPr lang="en-GB"/>
              <a:t>Για τον υπολογισμό της θερμοκρασίας χρησιμοποιήθηκε η ευθεία b με τα σημεία (0.75, 25°C), (1, 50°C)</a:t>
            </a:r>
            <a:endParaRPr/>
          </a:p>
        </p:txBody>
      </p:sp>
      <p:pic>
        <p:nvPicPr>
          <p:cNvPr id="132" name="Google Shape;132;p23"/>
          <p:cNvPicPr preferRelativeResize="0"/>
          <p:nvPr/>
        </p:nvPicPr>
        <p:blipFill>
          <a:blip r:embed="rId3">
            <a:alphaModFix/>
          </a:blip>
          <a:stretch>
            <a:fillRect/>
          </a:stretch>
        </p:blipFill>
        <p:spPr>
          <a:xfrm>
            <a:off x="7828400" y="3032900"/>
            <a:ext cx="1315600" cy="2110600"/>
          </a:xfrm>
          <a:prstGeom prst="rect">
            <a:avLst/>
          </a:prstGeom>
          <a:noFill/>
          <a:ln>
            <a:noFill/>
          </a:ln>
        </p:spPr>
      </p:pic>
      <p:pic>
        <p:nvPicPr>
          <p:cNvPr id="133" name="Google Shape;133;p23"/>
          <p:cNvPicPr preferRelativeResize="0"/>
          <p:nvPr/>
        </p:nvPicPr>
        <p:blipFill>
          <a:blip r:embed="rId4">
            <a:alphaModFix/>
          </a:blip>
          <a:stretch>
            <a:fillRect/>
          </a:stretch>
        </p:blipFill>
        <p:spPr>
          <a:xfrm>
            <a:off x="565200" y="1152475"/>
            <a:ext cx="3508850" cy="328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08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Συνδεσμολογία</a:t>
            </a:r>
            <a:endParaRPr/>
          </a:p>
        </p:txBody>
      </p:sp>
      <p:pic>
        <p:nvPicPr>
          <p:cNvPr id="139" name="Google Shape;139;p24"/>
          <p:cNvPicPr preferRelativeResize="0"/>
          <p:nvPr/>
        </p:nvPicPr>
        <p:blipFill>
          <a:blip r:embed="rId3">
            <a:alphaModFix/>
          </a:blip>
          <a:stretch>
            <a:fillRect/>
          </a:stretch>
        </p:blipFill>
        <p:spPr>
          <a:xfrm>
            <a:off x="1255138" y="1099262"/>
            <a:ext cx="6633726" cy="352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Συνδεσμολογία στο Breadboard</a:t>
            </a:r>
            <a:endParaRPr/>
          </a:p>
        </p:txBody>
      </p:sp>
      <p:pic>
        <p:nvPicPr>
          <p:cNvPr id="145" name="Google Shape;145;p25"/>
          <p:cNvPicPr preferRelativeResize="0"/>
          <p:nvPr/>
        </p:nvPicPr>
        <p:blipFill>
          <a:blip r:embed="rId3">
            <a:alphaModFix/>
          </a:blip>
          <a:stretch>
            <a:fillRect/>
          </a:stretch>
        </p:blipFill>
        <p:spPr>
          <a:xfrm>
            <a:off x="2101175" y="1209550"/>
            <a:ext cx="4555200"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Υλοποίηση Raspberry Pi Pico W (1)</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Κλάση για την χρήση του αισθητήρα θερμοκρασίας TMP36 για:</a:t>
            </a:r>
            <a:endParaRPr/>
          </a:p>
          <a:p>
            <a:pPr indent="-317500" lvl="1" marL="914400" rtl="0" algn="l">
              <a:spcBef>
                <a:spcPts val="0"/>
              </a:spcBef>
              <a:spcAft>
                <a:spcPts val="0"/>
              </a:spcAft>
              <a:buSzPts val="1400"/>
              <a:buChar char="○"/>
            </a:pPr>
            <a:r>
              <a:rPr lang="en-GB"/>
              <a:t>Μέτρηση τρέχουσας θερμοκρασίας</a:t>
            </a:r>
            <a:endParaRPr/>
          </a:p>
          <a:p>
            <a:pPr indent="-317500" lvl="1" marL="914400" rtl="0" algn="l">
              <a:spcBef>
                <a:spcPts val="0"/>
              </a:spcBef>
              <a:spcAft>
                <a:spcPts val="0"/>
              </a:spcAft>
              <a:buSzPts val="1400"/>
              <a:buChar char="○"/>
            </a:pPr>
            <a:r>
              <a:rPr lang="en-GB"/>
              <a:t>Καταγραφή όλων των μετρήσεων θερμοκρασίας τρέχουσας ημέρας σε αρχείο</a:t>
            </a:r>
            <a:endParaRPr/>
          </a:p>
          <a:p>
            <a:pPr indent="-317500" lvl="1" marL="914400" rtl="0" algn="l">
              <a:spcBef>
                <a:spcPts val="0"/>
              </a:spcBef>
              <a:spcAft>
                <a:spcPts val="0"/>
              </a:spcAft>
              <a:buSzPts val="1400"/>
              <a:buChar char="○"/>
            </a:pPr>
            <a:r>
              <a:rPr lang="en-GB"/>
              <a:t>Υπολογισμός μέσης και μέγιστης θερμοκρασίας της τρέχουσας ημέρας</a:t>
            </a:r>
            <a:endParaRPr/>
          </a:p>
          <a:p>
            <a:pPr indent="-317500" lvl="1" marL="914400" rtl="0" algn="l">
              <a:spcBef>
                <a:spcPts val="0"/>
              </a:spcBef>
              <a:spcAft>
                <a:spcPts val="0"/>
              </a:spcAft>
              <a:buSzPts val="1400"/>
              <a:buChar char="○"/>
            </a:pPr>
            <a:r>
              <a:rPr lang="en-GB"/>
              <a:t>Καταγραφή μέσης θερμοκρασίας των 10 τελευταίων ημερών σε αρχείο</a:t>
            </a:r>
            <a:endParaRPr/>
          </a:p>
          <a:p>
            <a:pPr indent="-342900" lvl="0" marL="457200" rtl="0" algn="l">
              <a:spcBef>
                <a:spcPts val="0"/>
              </a:spcBef>
              <a:spcAft>
                <a:spcPts val="0"/>
              </a:spcAft>
              <a:buSzPts val="1800"/>
              <a:buChar char="●"/>
            </a:pPr>
            <a:r>
              <a:rPr lang="en-GB"/>
              <a:t>Server που παρέχει:</a:t>
            </a:r>
            <a:endParaRPr/>
          </a:p>
          <a:p>
            <a:pPr indent="-317500" lvl="1" marL="914400" rtl="0" algn="l">
              <a:spcBef>
                <a:spcPts val="0"/>
              </a:spcBef>
              <a:spcAft>
                <a:spcPts val="0"/>
              </a:spcAft>
              <a:buSzPts val="1400"/>
              <a:buChar char="○"/>
            </a:pPr>
            <a:r>
              <a:rPr lang="en-GB"/>
              <a:t>Παρουσίαση τρέχουσας θερμοκρασίας, μέση και μέγιστη θερμοκρασία της παρούσας ημέρας</a:t>
            </a:r>
            <a:endParaRPr/>
          </a:p>
          <a:p>
            <a:pPr indent="-317500" lvl="1" marL="914400" rtl="0" algn="l">
              <a:spcBef>
                <a:spcPts val="0"/>
              </a:spcBef>
              <a:spcAft>
                <a:spcPts val="0"/>
              </a:spcAft>
              <a:buSzPts val="1400"/>
              <a:buChar char="○"/>
            </a:pPr>
            <a:r>
              <a:rPr lang="en-GB"/>
              <a:t>Παρουσίαση τρέχουσας ημερομηνίας και ώρας</a:t>
            </a:r>
            <a:endParaRPr/>
          </a:p>
          <a:p>
            <a:pPr indent="-317500" lvl="1" marL="914400" rtl="0" algn="l">
              <a:spcBef>
                <a:spcPts val="0"/>
              </a:spcBef>
              <a:spcAft>
                <a:spcPts val="0"/>
              </a:spcAft>
              <a:buSzPts val="1400"/>
              <a:buChar char="○"/>
            </a:pPr>
            <a:r>
              <a:rPr lang="en-GB"/>
              <a:t>Αναφέρεται ο τύπος του αισθητήρα</a:t>
            </a:r>
            <a:endParaRPr/>
          </a:p>
          <a:p>
            <a:pPr indent="-317500" lvl="1" marL="914400" rtl="0" algn="l">
              <a:spcBef>
                <a:spcPts val="0"/>
              </a:spcBef>
              <a:spcAft>
                <a:spcPts val="0"/>
              </a:spcAft>
              <a:buSzPts val="1400"/>
              <a:buChar char="○"/>
            </a:pPr>
            <a:r>
              <a:rPr lang="en-GB"/>
              <a:t>Γράφημα για την μέση τιμή θερμοκρασίας των 10 τελευταίων ημερών</a:t>
            </a:r>
            <a:endParaRPr/>
          </a:p>
          <a:p>
            <a:pPr indent="-317500" lvl="1" marL="914400" rtl="0" algn="l">
              <a:spcBef>
                <a:spcPts val="0"/>
              </a:spcBef>
              <a:spcAft>
                <a:spcPts val="0"/>
              </a:spcAft>
              <a:buSzPts val="1400"/>
              <a:buChar char="○"/>
            </a:pPr>
            <a:r>
              <a:rPr lang="en-GB"/>
              <a:t>Δυνατότητα για κατέβασμα αρχείων με τις μετρήσεις της τρέχουσας ημέρας και των μέσων θερμοκρασιών των 10 τελευταίων ημερών</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Υλοποίηση Raspberry Pi Pico W (2)</a:t>
            </a:r>
            <a:endParaRPr/>
          </a:p>
          <a:p>
            <a:pPr indent="0" lvl="0" marL="0" rtl="0" algn="l">
              <a:spcBef>
                <a:spcPts val="0"/>
              </a:spcBef>
              <a:spcAft>
                <a:spcPts val="0"/>
              </a:spcAft>
              <a:buNone/>
            </a:pPr>
            <a:r>
              <a:t/>
            </a:r>
            <a:endParaRPr/>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Παραλληλοποίηση της λειτουργίας με χρήση και των 2 πυρήνων του Pico ως εξής:</a:t>
            </a:r>
            <a:endParaRPr/>
          </a:p>
          <a:p>
            <a:pPr indent="-317500" lvl="1" marL="914400" rtl="0" algn="l">
              <a:spcBef>
                <a:spcPts val="0"/>
              </a:spcBef>
              <a:spcAft>
                <a:spcPts val="0"/>
              </a:spcAft>
              <a:buSzPts val="1400"/>
              <a:buChar char="○"/>
            </a:pPr>
            <a:r>
              <a:rPr lang="en-GB"/>
              <a:t>Χρήση πρώτου thread για μόνιμη εξυπηρέτηση του server και των requests (πχ μέτρηση τρέχουσας θερμοκρασίας, δημιουργία γραφήματος κτλ)</a:t>
            </a:r>
            <a:endParaRPr/>
          </a:p>
          <a:p>
            <a:pPr indent="-317500" lvl="1" marL="914400" rtl="0" algn="l">
              <a:spcBef>
                <a:spcPts val="0"/>
              </a:spcBef>
              <a:spcAft>
                <a:spcPts val="0"/>
              </a:spcAft>
              <a:buSzPts val="1400"/>
              <a:buChar char="○"/>
            </a:pPr>
            <a:r>
              <a:rPr lang="en-GB"/>
              <a:t>Χρήση δεύτερου thread για περιοδική μέτρηση θερμοκρασίας και ανανέωση των δομών του αντικειμένου της κλάσης TMP36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603300" y="247462"/>
            <a:ext cx="5937399" cy="4648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Πλεονεκτήματα και Μειονεκτήματα της MicroPython</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23207" lvl="0" marL="457200" rtl="0" algn="l">
              <a:spcBef>
                <a:spcPts val="0"/>
              </a:spcBef>
              <a:spcAft>
                <a:spcPts val="0"/>
              </a:spcAft>
              <a:buSzPct val="100000"/>
              <a:buChar char="●"/>
            </a:pPr>
            <a:r>
              <a:rPr lang="en-GB" sz="2383"/>
              <a:t>Πλεονεκτήματα:</a:t>
            </a:r>
            <a:endParaRPr sz="2383"/>
          </a:p>
          <a:p>
            <a:pPr indent="-307332" lvl="1" marL="914400" rtl="0" algn="l">
              <a:spcBef>
                <a:spcPts val="0"/>
              </a:spcBef>
              <a:spcAft>
                <a:spcPts val="0"/>
              </a:spcAft>
              <a:buSzPct val="100000"/>
              <a:buChar char="○"/>
            </a:pPr>
            <a:r>
              <a:rPr lang="en-GB" sz="1983"/>
              <a:t>Compatibility του κώδικα για διάφορους μικροελεγκτές και περιφερειακές συσκευές </a:t>
            </a:r>
            <a:endParaRPr sz="1983"/>
          </a:p>
          <a:p>
            <a:pPr indent="-307332" lvl="1" marL="914400" rtl="0" algn="l">
              <a:spcBef>
                <a:spcPts val="0"/>
              </a:spcBef>
              <a:spcAft>
                <a:spcPts val="0"/>
              </a:spcAft>
              <a:buSzPct val="100000"/>
              <a:buChar char="○"/>
            </a:pPr>
            <a:r>
              <a:rPr lang="en-GB" sz="1983"/>
              <a:t>Ευκολία στον προγραμματισμό, χωρίς ανάγκη πολλών γνώσεων πάνω σε μικροελεγκτές και προγραμματισμό κοντά στο υλικό</a:t>
            </a:r>
            <a:endParaRPr sz="1983"/>
          </a:p>
          <a:p>
            <a:pPr indent="-307332" lvl="1" marL="914400" rtl="0" algn="l">
              <a:spcBef>
                <a:spcPts val="0"/>
              </a:spcBef>
              <a:spcAft>
                <a:spcPts val="0"/>
              </a:spcAft>
              <a:buSzPct val="100000"/>
              <a:buChar char="○"/>
            </a:pPr>
            <a:r>
              <a:rPr lang="en-GB" sz="1983"/>
              <a:t>Auto Garbage Collection</a:t>
            </a:r>
            <a:endParaRPr sz="1983"/>
          </a:p>
          <a:p>
            <a:pPr indent="-307332" lvl="1" marL="914400" rtl="0" algn="l">
              <a:spcBef>
                <a:spcPts val="0"/>
              </a:spcBef>
              <a:spcAft>
                <a:spcPts val="0"/>
              </a:spcAft>
              <a:buSzPct val="100000"/>
              <a:buChar char="○"/>
            </a:pPr>
            <a:r>
              <a:rPr lang="en-GB" sz="1983"/>
              <a:t>Ιδανική για IoT εφαρμογές χαμηλών απαιτήσεων (π.χ. Smart Home)</a:t>
            </a:r>
            <a:endParaRPr sz="1983"/>
          </a:p>
          <a:p>
            <a:pPr indent="0" lvl="0" marL="457200" rtl="0" algn="l">
              <a:spcBef>
                <a:spcPts val="1200"/>
              </a:spcBef>
              <a:spcAft>
                <a:spcPts val="0"/>
              </a:spcAft>
              <a:buNone/>
            </a:pPr>
            <a:r>
              <a:t/>
            </a:r>
            <a:endParaRPr sz="2383"/>
          </a:p>
          <a:p>
            <a:pPr indent="-323207" lvl="0" marL="457200" rtl="0" algn="l">
              <a:spcBef>
                <a:spcPts val="1200"/>
              </a:spcBef>
              <a:spcAft>
                <a:spcPts val="0"/>
              </a:spcAft>
              <a:buSzPct val="100000"/>
              <a:buChar char="●"/>
            </a:pPr>
            <a:r>
              <a:rPr lang="en-GB" sz="2383"/>
              <a:t>Μειονεκτήματα:</a:t>
            </a:r>
            <a:endParaRPr sz="2383"/>
          </a:p>
          <a:p>
            <a:pPr indent="-307332" lvl="1" marL="914400" rtl="0" algn="l">
              <a:spcBef>
                <a:spcPts val="0"/>
              </a:spcBef>
              <a:spcAft>
                <a:spcPts val="0"/>
              </a:spcAft>
              <a:buSzPct val="100000"/>
              <a:buChar char="○"/>
            </a:pPr>
            <a:r>
              <a:rPr lang="en-GB" sz="1983"/>
              <a:t>Σημαντικά πιο αργή από C/C++ (επόμενη διαφάνεια)</a:t>
            </a:r>
            <a:endParaRPr sz="1983"/>
          </a:p>
          <a:p>
            <a:pPr indent="-307332" lvl="1" marL="914400" rtl="0" algn="l">
              <a:spcBef>
                <a:spcPts val="0"/>
              </a:spcBef>
              <a:spcAft>
                <a:spcPts val="0"/>
              </a:spcAft>
              <a:buSzPct val="100000"/>
              <a:buChar char="○"/>
            </a:pPr>
            <a:r>
              <a:rPr lang="en-GB" sz="1983"/>
              <a:t>Απουσία χρήσιμων και κλασσικών Python συναρτήσεων για data analysis π.χ. NumPy</a:t>
            </a:r>
            <a:endParaRPr sz="1983"/>
          </a:p>
          <a:p>
            <a:pPr indent="-307332" lvl="1" marL="914400" rtl="0" algn="l">
              <a:spcBef>
                <a:spcPts val="0"/>
              </a:spcBef>
              <a:spcAft>
                <a:spcPts val="0"/>
              </a:spcAft>
              <a:buSzPct val="100000"/>
              <a:buChar char="○"/>
            </a:pPr>
            <a:r>
              <a:rPr lang="en-GB" sz="1983"/>
              <a:t>Μη πλήρης περιφερειακή υποστήριξη</a:t>
            </a:r>
            <a:endParaRPr sz="1983"/>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152400" y="152400"/>
            <a:ext cx="4726857" cy="4838701"/>
          </a:xfrm>
          <a:prstGeom prst="rect">
            <a:avLst/>
          </a:prstGeom>
          <a:noFill/>
          <a:ln>
            <a:noFill/>
          </a:ln>
        </p:spPr>
      </p:pic>
      <p:sp>
        <p:nvSpPr>
          <p:cNvPr id="174" name="Google Shape;174;p30"/>
          <p:cNvSpPr txBox="1"/>
          <p:nvPr/>
        </p:nvSpPr>
        <p:spPr>
          <a:xfrm>
            <a:off x="4953150" y="3565175"/>
            <a:ext cx="29514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CECEC"/>
                </a:solidFill>
                <a:highlight>
                  <a:schemeClr val="lt1"/>
                </a:highlight>
                <a:latin typeface="Roboto"/>
                <a:ea typeface="Roboto"/>
                <a:cs typeface="Roboto"/>
                <a:sym typeface="Roboto"/>
              </a:rPr>
              <a:t>Plauska, I.; Liutkevičius, A.; Janavičiūtė, A. Performance Evaluation of C/C++, MicroPython, Rust, and TinyGo Programming Languages on ESP32 Microcontroller. Electronics 2023, 12(1), 143.</a:t>
            </a:r>
            <a:r>
              <a:rPr lang="en-GB" sz="1200">
                <a:solidFill>
                  <a:srgbClr val="ECECEC"/>
                </a:solidFill>
                <a:highlight>
                  <a:schemeClr val="lt1"/>
                </a:highlight>
                <a:uFill>
                  <a:noFill/>
                </a:uFill>
                <a:latin typeface="Roboto"/>
                <a:ea typeface="Roboto"/>
                <a:cs typeface="Roboto"/>
                <a:sym typeface="Roboto"/>
                <a:hlinkClick r:id="rId4">
                  <a:extLst>
                    <a:ext uri="{A12FA001-AC4F-418D-AE19-62706E023703}">
                      <ahyp:hlinkClr val="tx"/>
                    </a:ext>
                  </a:extLst>
                </a:hlinkClick>
              </a:rPr>
              <a:t> </a:t>
            </a:r>
            <a:r>
              <a:rPr lang="en-GB" sz="1200">
                <a:solidFill>
                  <a:schemeClr val="hlink"/>
                </a:solidFill>
                <a:highlight>
                  <a:schemeClr val="lt1"/>
                </a:highlight>
                <a:uFill>
                  <a:noFill/>
                </a:uFill>
                <a:latin typeface="Roboto"/>
                <a:ea typeface="Roboto"/>
                <a:cs typeface="Roboto"/>
                <a:sym typeface="Roboto"/>
                <a:hlinkClick r:id="rId5"/>
              </a:rPr>
              <a:t>https://doi.org/10.3390/electronics12010143</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1"/>
          <p:cNvPicPr preferRelativeResize="0"/>
          <p:nvPr/>
        </p:nvPicPr>
        <p:blipFill>
          <a:blip r:embed="rId3">
            <a:alphaModFix/>
          </a:blip>
          <a:stretch>
            <a:fillRect/>
          </a:stretch>
        </p:blipFill>
        <p:spPr>
          <a:xfrm>
            <a:off x="0" y="917864"/>
            <a:ext cx="9143999" cy="33077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1524313" y="715675"/>
            <a:ext cx="15651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Υλοποίηση 1 NodeMcu</a:t>
            </a:r>
            <a:endParaRPr sz="1000">
              <a:solidFill>
                <a:schemeClr val="dk1"/>
              </a:solidFill>
            </a:endParaRPr>
          </a:p>
        </p:txBody>
      </p:sp>
      <p:pic>
        <p:nvPicPr>
          <p:cNvPr id="61" name="Google Shape;61;p14"/>
          <p:cNvPicPr preferRelativeResize="0"/>
          <p:nvPr/>
        </p:nvPicPr>
        <p:blipFill>
          <a:blip r:embed="rId3">
            <a:alphaModFix/>
          </a:blip>
          <a:stretch>
            <a:fillRect/>
          </a:stretch>
        </p:blipFill>
        <p:spPr>
          <a:xfrm>
            <a:off x="608563" y="1612255"/>
            <a:ext cx="3396623" cy="2263849"/>
          </a:xfrm>
          <a:prstGeom prst="rect">
            <a:avLst/>
          </a:prstGeom>
          <a:noFill/>
          <a:ln>
            <a:noFill/>
          </a:ln>
        </p:spPr>
      </p:pic>
      <p:sp>
        <p:nvSpPr>
          <p:cNvPr id="62" name="Google Shape;62;p14"/>
          <p:cNvSpPr txBox="1"/>
          <p:nvPr/>
        </p:nvSpPr>
        <p:spPr>
          <a:xfrm>
            <a:off x="5678300" y="715675"/>
            <a:ext cx="21471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Υλοποίηση 2 </a:t>
            </a:r>
            <a:r>
              <a:rPr lang="en-GB" sz="1000">
                <a:solidFill>
                  <a:schemeClr val="dk1"/>
                </a:solidFill>
              </a:rPr>
              <a:t>Raspberry</a:t>
            </a:r>
            <a:r>
              <a:rPr lang="en-GB" sz="1000">
                <a:solidFill>
                  <a:schemeClr val="dk1"/>
                </a:solidFill>
              </a:rPr>
              <a:t> Pi Pico W</a:t>
            </a:r>
            <a:endParaRPr sz="1000">
              <a:solidFill>
                <a:schemeClr val="dk1"/>
              </a:solidFill>
            </a:endParaRPr>
          </a:p>
        </p:txBody>
      </p:sp>
      <p:pic>
        <p:nvPicPr>
          <p:cNvPr id="63" name="Google Shape;63;p14"/>
          <p:cNvPicPr preferRelativeResize="0"/>
          <p:nvPr/>
        </p:nvPicPr>
        <p:blipFill>
          <a:blip r:embed="rId4">
            <a:alphaModFix/>
          </a:blip>
          <a:stretch>
            <a:fillRect/>
          </a:stretch>
        </p:blipFill>
        <p:spPr>
          <a:xfrm>
            <a:off x="5055162" y="1612250"/>
            <a:ext cx="3393376" cy="2263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Github Repos</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Raspberry Pi Pico W: </a:t>
            </a:r>
            <a:br>
              <a:rPr lang="en-GB"/>
            </a:br>
            <a:r>
              <a:rPr lang="en-GB" sz="1000" u="sng">
                <a:solidFill>
                  <a:schemeClr val="hlink"/>
                </a:solidFill>
                <a:hlinkClick r:id="rId3"/>
              </a:rPr>
              <a:t>https://github.com/SpirosPapa/MicroLab-Temperature-System</a:t>
            </a:r>
            <a:endParaRPr sz="1000"/>
          </a:p>
          <a:p>
            <a:pPr indent="-342900" lvl="0" marL="457200" rtl="0" algn="l">
              <a:lnSpc>
                <a:spcPct val="100000"/>
              </a:lnSpc>
              <a:spcBef>
                <a:spcPts val="0"/>
              </a:spcBef>
              <a:spcAft>
                <a:spcPts val="0"/>
              </a:spcAft>
              <a:buSzPts val="1800"/>
              <a:buChar char="●"/>
            </a:pPr>
            <a:r>
              <a:rPr lang="en-GB" sz="1200">
                <a:solidFill>
                  <a:schemeClr val="accent5"/>
                </a:solidFill>
                <a:highlight>
                  <a:schemeClr val="lt1"/>
                </a:highlight>
                <a:uFill>
                  <a:noFill/>
                </a:uFill>
                <a:latin typeface="Roboto"/>
                <a:ea typeface="Roboto"/>
                <a:cs typeface="Roboto"/>
                <a:sym typeface="Roboto"/>
                <a:hlinkClick r:id="rId4">
                  <a:extLst>
                    <a:ext uri="{A12FA001-AC4F-418D-AE19-62706E023703}">
                      <ahyp:hlinkClr val="tx"/>
                    </a:ext>
                  </a:extLst>
                </a:hlinkClick>
              </a:rPr>
              <a:t>https://doi.org/10.3390/electronics12010143</a:t>
            </a:r>
            <a:endParaRPr/>
          </a:p>
          <a:p>
            <a:pPr indent="-342900" lvl="0" marL="457200" rtl="0" algn="l">
              <a:lnSpc>
                <a:spcPct val="100000"/>
              </a:lnSpc>
              <a:spcBef>
                <a:spcPts val="0"/>
              </a:spcBef>
              <a:spcAft>
                <a:spcPts val="0"/>
              </a:spcAft>
              <a:buSzPts val="1800"/>
              <a:buChar char="●"/>
            </a:pPr>
            <a:r>
              <a:rPr lang="en-GB"/>
              <a:t>NodeMcu:</a:t>
            </a:r>
            <a:br>
              <a:rPr lang="en-GB"/>
            </a:br>
            <a:r>
              <a:rPr lang="en-GB" sz="1100" u="sng">
                <a:solidFill>
                  <a:schemeClr val="hlink"/>
                </a:solidFill>
                <a:hlinkClick r:id="rId5"/>
              </a:rPr>
              <a:t>https://github.com/HomerSarris/Temperature-Monitor-Web-Server-Micropython</a:t>
            </a:r>
            <a:endParaRPr/>
          </a:p>
        </p:txBody>
      </p:sp>
      <p:pic>
        <p:nvPicPr>
          <p:cNvPr id="188" name="Google Shape;188;p32"/>
          <p:cNvPicPr preferRelativeResize="0"/>
          <p:nvPr/>
        </p:nvPicPr>
        <p:blipFill>
          <a:blip r:embed="rId6">
            <a:alphaModFix/>
          </a:blip>
          <a:stretch>
            <a:fillRect/>
          </a:stretch>
        </p:blipFill>
        <p:spPr>
          <a:xfrm>
            <a:off x="7849475" y="0"/>
            <a:ext cx="1294525" cy="1294525"/>
          </a:xfrm>
          <a:prstGeom prst="rect">
            <a:avLst/>
          </a:prstGeom>
          <a:noFill/>
          <a:ln>
            <a:noFill/>
          </a:ln>
        </p:spPr>
      </p:pic>
      <p:sp>
        <p:nvSpPr>
          <p:cNvPr id="189" name="Google Shape;189;p32"/>
          <p:cNvSpPr txBox="1"/>
          <p:nvPr/>
        </p:nvSpPr>
        <p:spPr>
          <a:xfrm>
            <a:off x="4372800" y="3966475"/>
            <a:ext cx="3984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819125" y="501525"/>
            <a:ext cx="2407200" cy="40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FFFFFF"/>
                </a:solidFill>
                <a:latin typeface="Calibri"/>
                <a:ea typeface="Calibri"/>
                <a:cs typeface="Calibri"/>
                <a:sym typeface="Calibri"/>
              </a:rPr>
              <a:t>NodeMcu</a:t>
            </a:r>
            <a:endParaRPr sz="15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chemeClr val="lt2"/>
              </a:solidFill>
            </a:endParaRPr>
          </a:p>
        </p:txBody>
      </p:sp>
      <p:sp>
        <p:nvSpPr>
          <p:cNvPr id="69" name="Google Shape;69;p15"/>
          <p:cNvSpPr txBox="1"/>
          <p:nvPr/>
        </p:nvSpPr>
        <p:spPr>
          <a:xfrm>
            <a:off x="5122650" y="1103675"/>
            <a:ext cx="3442800" cy="25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solidFill>
                  <a:srgbClr val="FFFFFF"/>
                </a:solidFill>
                <a:latin typeface="Roboto"/>
                <a:ea typeface="Roboto"/>
                <a:cs typeface="Roboto"/>
                <a:sym typeface="Roboto"/>
              </a:rPr>
              <a:t>Node MicroController Unit</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Μικροελεγκτής: ESP-8266 32-bit</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Μέγεθος: 49mm x 26mm</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Απόσταση Pins: 0.9" (22.86mm)</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Ταχύτητα ρολογιού: 80 MHz</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Υποδοχή USB: Micro USB</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Τάση λειτουργίας: 3.3V</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Είσοδος τάσης: 4.5V-10V</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Μνήμη Flash: 4 MB</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GB" sz="1000">
                <a:solidFill>
                  <a:schemeClr val="dk1"/>
                </a:solidFill>
                <a:latin typeface="Roboto"/>
                <a:ea typeface="Roboto"/>
                <a:cs typeface="Roboto"/>
                <a:sym typeface="Roboto"/>
              </a:rPr>
              <a:t>SRAM: 64 KB</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endParaRPr>
          </a:p>
        </p:txBody>
      </p:sp>
      <p:pic>
        <p:nvPicPr>
          <p:cNvPr id="70" name="Google Shape;70;p15"/>
          <p:cNvPicPr preferRelativeResize="0"/>
          <p:nvPr/>
        </p:nvPicPr>
        <p:blipFill>
          <a:blip r:embed="rId3">
            <a:alphaModFix/>
          </a:blip>
          <a:stretch>
            <a:fillRect/>
          </a:stretch>
        </p:blipFill>
        <p:spPr>
          <a:xfrm>
            <a:off x="416175" y="1241464"/>
            <a:ext cx="4040150" cy="266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147550" y="852351"/>
            <a:ext cx="6848899" cy="3804950"/>
          </a:xfrm>
          <a:prstGeom prst="rect">
            <a:avLst/>
          </a:prstGeom>
          <a:noFill/>
          <a:ln>
            <a:noFill/>
          </a:ln>
        </p:spPr>
      </p:pic>
      <p:sp>
        <p:nvSpPr>
          <p:cNvPr id="76" name="Google Shape;76;p16"/>
          <p:cNvSpPr txBox="1"/>
          <p:nvPr/>
        </p:nvSpPr>
        <p:spPr>
          <a:xfrm>
            <a:off x="534500" y="194350"/>
            <a:ext cx="34083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Διάταξη Pins στο NodeMcu</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1" type="body"/>
          </p:nvPr>
        </p:nvSpPr>
        <p:spPr>
          <a:xfrm>
            <a:off x="311700" y="409775"/>
            <a:ext cx="2721600" cy="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Αισθητήρας Θερμοκρασίας DS18B20</a:t>
            </a:r>
            <a:endParaRPr sz="1200"/>
          </a:p>
        </p:txBody>
      </p:sp>
      <p:pic>
        <p:nvPicPr>
          <p:cNvPr id="82" name="Google Shape;82;p17"/>
          <p:cNvPicPr preferRelativeResize="0"/>
          <p:nvPr/>
        </p:nvPicPr>
        <p:blipFill>
          <a:blip r:embed="rId3">
            <a:alphaModFix/>
          </a:blip>
          <a:stretch>
            <a:fillRect/>
          </a:stretch>
        </p:blipFill>
        <p:spPr>
          <a:xfrm>
            <a:off x="430000" y="1096725"/>
            <a:ext cx="3193425" cy="3193425"/>
          </a:xfrm>
          <a:prstGeom prst="rect">
            <a:avLst/>
          </a:prstGeom>
          <a:noFill/>
          <a:ln>
            <a:noFill/>
          </a:ln>
        </p:spPr>
      </p:pic>
      <p:sp>
        <p:nvSpPr>
          <p:cNvPr id="83" name="Google Shape;83;p17"/>
          <p:cNvSpPr txBox="1"/>
          <p:nvPr/>
        </p:nvSpPr>
        <p:spPr>
          <a:xfrm>
            <a:off x="4303600" y="603900"/>
            <a:ext cx="4484100" cy="12633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1200"/>
              </a:spcBef>
              <a:spcAft>
                <a:spcPts val="0"/>
              </a:spcAft>
              <a:buClr>
                <a:schemeClr val="dk1"/>
              </a:buClr>
              <a:buSzPts val="800"/>
              <a:buChar char="●"/>
            </a:pPr>
            <a:r>
              <a:rPr lang="en-GB" sz="1000">
                <a:solidFill>
                  <a:schemeClr val="dk1"/>
                </a:solidFill>
                <a:latin typeface="Roboto"/>
                <a:ea typeface="Roboto"/>
                <a:cs typeface="Roboto"/>
                <a:sym typeface="Roboto"/>
              </a:rPr>
              <a:t>Επικοινωνεί μέσω ‘one-wire bus’</a:t>
            </a:r>
            <a:endParaRPr sz="10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Char char="●"/>
            </a:pPr>
            <a:r>
              <a:rPr lang="en-GB" sz="1000">
                <a:solidFill>
                  <a:schemeClr val="dk1"/>
                </a:solidFill>
                <a:latin typeface="Roboto"/>
                <a:ea typeface="Roboto"/>
                <a:cs typeface="Roboto"/>
                <a:sym typeface="Roboto"/>
              </a:rPr>
              <a:t>Μετρά θερμοκρασίες από -55°C έως +125°C</a:t>
            </a:r>
            <a:endParaRPr sz="10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Char char="●"/>
            </a:pPr>
            <a:r>
              <a:rPr lang="en-GB" sz="1000">
                <a:solidFill>
                  <a:schemeClr val="dk1"/>
                </a:solidFill>
                <a:latin typeface="Roboto"/>
                <a:ea typeface="Roboto"/>
                <a:cs typeface="Roboto"/>
                <a:sym typeface="Roboto"/>
              </a:rPr>
              <a:t>Ακρίβεια ±0.5°C από -10°C έως +85°C</a:t>
            </a:r>
            <a:endParaRPr sz="10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Char char="●"/>
            </a:pPr>
            <a:r>
              <a:rPr lang="en-GB" sz="1000">
                <a:solidFill>
                  <a:schemeClr val="dk1"/>
                </a:solidFill>
                <a:latin typeface="Roboto"/>
                <a:ea typeface="Roboto"/>
                <a:cs typeface="Roboto"/>
                <a:sym typeface="Roboto"/>
              </a:rPr>
              <a:t>Δεν απαιτούνται εξωτερικά εξαρτήματα</a:t>
            </a:r>
            <a:endParaRPr sz="1000">
              <a:solidFill>
                <a:schemeClr val="dk1"/>
              </a:solidFill>
              <a:latin typeface="Roboto"/>
              <a:ea typeface="Roboto"/>
              <a:cs typeface="Roboto"/>
              <a:sym typeface="Roboto"/>
            </a:endParaRPr>
          </a:p>
          <a:p>
            <a:pPr indent="-279400" lvl="0" marL="457200" rtl="0" algn="l">
              <a:lnSpc>
                <a:spcPct val="115000"/>
              </a:lnSpc>
              <a:spcBef>
                <a:spcPts val="0"/>
              </a:spcBef>
              <a:spcAft>
                <a:spcPts val="0"/>
              </a:spcAft>
              <a:buClr>
                <a:schemeClr val="dk1"/>
              </a:buClr>
              <a:buSzPts val="800"/>
              <a:buChar char="●"/>
            </a:pPr>
            <a:r>
              <a:rPr lang="en-GB" sz="1000">
                <a:solidFill>
                  <a:schemeClr val="dk1"/>
                </a:solidFill>
                <a:latin typeface="Roboto"/>
                <a:ea typeface="Roboto"/>
                <a:cs typeface="Roboto"/>
                <a:sym typeface="Roboto"/>
              </a:rPr>
              <a:t>Ελάχιστη τάση τροφοδοσίας (+3.0V) Μέγιστη (+5.5V)</a:t>
            </a:r>
            <a:endParaRPr sz="800">
              <a:solidFill>
                <a:schemeClr val="dk1"/>
              </a:solidFill>
            </a:endParaRPr>
          </a:p>
          <a:p>
            <a:pPr indent="0" lvl="0" marL="457200" rtl="0" algn="l">
              <a:lnSpc>
                <a:spcPct val="115000"/>
              </a:lnSpc>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800">
              <a:solidFill>
                <a:schemeClr val="lt2"/>
              </a:solidFill>
            </a:endParaRPr>
          </a:p>
        </p:txBody>
      </p:sp>
      <p:pic>
        <p:nvPicPr>
          <p:cNvPr id="84" name="Google Shape;84;p17"/>
          <p:cNvPicPr preferRelativeResize="0"/>
          <p:nvPr/>
        </p:nvPicPr>
        <p:blipFill>
          <a:blip r:embed="rId4">
            <a:alphaModFix/>
          </a:blip>
          <a:stretch>
            <a:fillRect/>
          </a:stretch>
        </p:blipFill>
        <p:spPr>
          <a:xfrm>
            <a:off x="6037350" y="2280200"/>
            <a:ext cx="821450" cy="1586076"/>
          </a:xfrm>
          <a:prstGeom prst="rect">
            <a:avLst/>
          </a:prstGeom>
          <a:noFill/>
          <a:ln>
            <a:noFill/>
          </a:ln>
        </p:spPr>
      </p:pic>
      <p:sp>
        <p:nvSpPr>
          <p:cNvPr id="85" name="Google Shape;85;p17"/>
          <p:cNvSpPr txBox="1"/>
          <p:nvPr/>
        </p:nvSpPr>
        <p:spPr>
          <a:xfrm>
            <a:off x="4532675" y="2429400"/>
            <a:ext cx="31935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Pin Layout</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465075" y="152700"/>
            <a:ext cx="40467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91" name="Google Shape;91;p18"/>
          <p:cNvSpPr txBox="1"/>
          <p:nvPr>
            <p:ph idx="1" type="body"/>
          </p:nvPr>
        </p:nvSpPr>
        <p:spPr>
          <a:xfrm>
            <a:off x="465075" y="416450"/>
            <a:ext cx="43044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rPr>
              <a:t>Συνδεσμολογία NodeMcu με Αισθητήρα θερμοκρασίας </a:t>
            </a:r>
            <a:endParaRPr sz="1200">
              <a:solidFill>
                <a:srgbClr val="FFFFFF"/>
              </a:solidFill>
            </a:endParaRPr>
          </a:p>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679875" y="1203476"/>
            <a:ext cx="2582550" cy="3031023"/>
          </a:xfrm>
          <a:prstGeom prst="rect">
            <a:avLst/>
          </a:prstGeom>
          <a:noFill/>
          <a:ln>
            <a:noFill/>
          </a:ln>
        </p:spPr>
      </p:pic>
      <p:sp>
        <p:nvSpPr>
          <p:cNvPr id="93" name="Google Shape;93;p18"/>
          <p:cNvSpPr txBox="1"/>
          <p:nvPr/>
        </p:nvSpPr>
        <p:spPr>
          <a:xfrm>
            <a:off x="5136550" y="860725"/>
            <a:ext cx="3512400" cy="354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GB" sz="1000">
                <a:solidFill>
                  <a:schemeClr val="dk1"/>
                </a:solidFill>
              </a:rPr>
              <a:t>Το αριστερό pin (GND) του αισθητήρα θερμοκρασίας συνδέεται με ένα από τα (GND) pins του μικροελεγκτή.</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Το μεσαίο pin (DQ) του αισθητήρα θερμοκρασίας συνδέεται με ένα από τα GPIO pins του μικροελεγκτή σε αυτή την περίπτωση </a:t>
            </a:r>
            <a:r>
              <a:rPr lang="en-GB" sz="1000">
                <a:solidFill>
                  <a:schemeClr val="dk1"/>
                </a:solidFill>
              </a:rPr>
              <a:t>χρησιμοποιούμε</a:t>
            </a:r>
            <a:r>
              <a:rPr lang="en-GB" sz="1000">
                <a:solidFill>
                  <a:schemeClr val="dk1"/>
                </a:solidFill>
              </a:rPr>
              <a:t> το GPIO 4 (D2).</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Τροφοδοτούμε το μεσαίο pin (DQ) του αισθητήρα θερμοκρασίας με τάση που προέρχεται απο το pin των 3.3V του NodeMcu. </a:t>
            </a:r>
            <a:r>
              <a:rPr lang="en-GB" sz="1000">
                <a:solidFill>
                  <a:schemeClr val="dk1"/>
                </a:solidFill>
              </a:rPr>
              <a:t> Για την τροφοδότηση με τάση στο μεσαίο pin του αισθητήρα θερμοκρασίας </a:t>
            </a:r>
            <a:r>
              <a:rPr lang="en-GB" sz="1000">
                <a:solidFill>
                  <a:schemeClr val="dk1"/>
                </a:solidFill>
              </a:rPr>
              <a:t>χρησιμοποιούμε</a:t>
            </a:r>
            <a:r>
              <a:rPr lang="en-GB" sz="1000">
                <a:solidFill>
                  <a:schemeClr val="dk1"/>
                </a:solidFill>
              </a:rPr>
              <a:t> και μια αντίσταση των 4.7 kΩ.</a:t>
            </a:r>
            <a:endParaRPr sz="1000">
              <a:solidFill>
                <a:schemeClr val="dk1"/>
              </a:solidFill>
            </a:endParaRPr>
          </a:p>
          <a:p>
            <a:pPr indent="-292100" lvl="0" marL="457200" rtl="0" algn="l">
              <a:spcBef>
                <a:spcPts val="0"/>
              </a:spcBef>
              <a:spcAft>
                <a:spcPts val="0"/>
              </a:spcAft>
              <a:buClr>
                <a:schemeClr val="dk1"/>
              </a:buClr>
              <a:buSzPts val="1000"/>
              <a:buChar char="●"/>
            </a:pPr>
            <a:r>
              <a:rPr lang="en-GB" sz="1000">
                <a:solidFill>
                  <a:schemeClr val="dk1"/>
                </a:solidFill>
              </a:rPr>
              <a:t>Το δεξιό pin (Vdd) του αισθητήρα θερμοκρασίας </a:t>
            </a:r>
            <a:r>
              <a:rPr lang="en-GB" sz="1000">
                <a:solidFill>
                  <a:schemeClr val="dk1"/>
                </a:solidFill>
              </a:rPr>
              <a:t>τροφοδοτείται</a:t>
            </a:r>
            <a:r>
              <a:rPr lang="en-GB" sz="1000">
                <a:solidFill>
                  <a:schemeClr val="dk1"/>
                </a:solidFill>
              </a:rPr>
              <a:t> με τάση 3.3V απο το pin του NodeMcu που παράγει 3.3V. </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650025" y="1795825"/>
            <a:ext cx="2894800" cy="2237923"/>
          </a:xfrm>
          <a:prstGeom prst="rect">
            <a:avLst/>
          </a:prstGeom>
          <a:noFill/>
          <a:ln>
            <a:noFill/>
          </a:ln>
        </p:spPr>
      </p:pic>
      <p:pic>
        <p:nvPicPr>
          <p:cNvPr id="99" name="Google Shape;99;p19"/>
          <p:cNvPicPr preferRelativeResize="0"/>
          <p:nvPr/>
        </p:nvPicPr>
        <p:blipFill>
          <a:blip r:embed="rId4">
            <a:alphaModFix/>
          </a:blip>
          <a:stretch>
            <a:fillRect/>
          </a:stretch>
        </p:blipFill>
        <p:spPr>
          <a:xfrm>
            <a:off x="5046025" y="1795823"/>
            <a:ext cx="2983912" cy="2237926"/>
          </a:xfrm>
          <a:prstGeom prst="rect">
            <a:avLst/>
          </a:prstGeom>
          <a:noFill/>
          <a:ln>
            <a:noFill/>
          </a:ln>
        </p:spPr>
      </p:pic>
      <p:sp>
        <p:nvSpPr>
          <p:cNvPr id="100" name="Google Shape;100;p19"/>
          <p:cNvSpPr txBox="1"/>
          <p:nvPr/>
        </p:nvSpPr>
        <p:spPr>
          <a:xfrm>
            <a:off x="650025" y="939625"/>
            <a:ext cx="56505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rPr>
              <a:t>Στο κύκλωμα που κατασκευάσαμε </a:t>
            </a:r>
            <a:r>
              <a:rPr lang="en-GB" sz="1000">
                <a:solidFill>
                  <a:schemeClr val="dk1"/>
                </a:solidFill>
              </a:rPr>
              <a:t>χρησιμοποιούμε</a:t>
            </a:r>
            <a:r>
              <a:rPr lang="en-GB" sz="1000">
                <a:solidFill>
                  <a:schemeClr val="dk1"/>
                </a:solidFill>
              </a:rPr>
              <a:t> </a:t>
            </a:r>
            <a:r>
              <a:rPr lang="en-GB" sz="1000">
                <a:solidFill>
                  <a:schemeClr val="dk1"/>
                </a:solidFill>
              </a:rPr>
              <a:t>δύο</a:t>
            </a:r>
            <a:r>
              <a:rPr lang="en-GB" sz="1000">
                <a:solidFill>
                  <a:schemeClr val="dk1"/>
                </a:solidFill>
              </a:rPr>
              <a:t> αντιστάσεις σε σειρά. Η μία έχει αντίσταση 1kΩ και η άλλη έχει αντίσταση 3.7 kΩ. Τα </a:t>
            </a:r>
            <a:r>
              <a:rPr lang="en-GB" sz="1000">
                <a:solidFill>
                  <a:schemeClr val="dk1"/>
                </a:solidFill>
              </a:rPr>
              <a:t>υπόλοιπα</a:t>
            </a:r>
            <a:r>
              <a:rPr lang="en-GB" sz="1000">
                <a:solidFill>
                  <a:schemeClr val="dk1"/>
                </a:solidFill>
              </a:rPr>
              <a:t> στοιχεία του κυκλώματος είναι ίδια με το σχεδιάγραμμα. </a:t>
            </a:r>
            <a:endParaRPr sz="1000">
              <a:solidFill>
                <a:schemeClr val="dk1"/>
              </a:solidFill>
            </a:endParaRPr>
          </a:p>
        </p:txBody>
      </p:sp>
      <p:sp>
        <p:nvSpPr>
          <p:cNvPr id="101" name="Google Shape;101;p19"/>
          <p:cNvSpPr txBox="1"/>
          <p:nvPr/>
        </p:nvSpPr>
        <p:spPr>
          <a:xfrm>
            <a:off x="296050" y="218825"/>
            <a:ext cx="5200200" cy="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Συνδεσμολογία NodeMcu με Αισθητήρα θερμοκρασίας </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222100" cy="37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020"/>
              <a:t>Απεικόνιση τιμών σε ιστοσελίδα </a:t>
            </a:r>
            <a:endParaRPr sz="1020"/>
          </a:p>
        </p:txBody>
      </p:sp>
      <p:sp>
        <p:nvSpPr>
          <p:cNvPr id="107" name="Google Shape;107;p20"/>
          <p:cNvSpPr txBox="1"/>
          <p:nvPr>
            <p:ph idx="1" type="body"/>
          </p:nvPr>
        </p:nvSpPr>
        <p:spPr>
          <a:xfrm>
            <a:off x="228050" y="862850"/>
            <a:ext cx="8531100" cy="977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GB" sz="1200">
                <a:solidFill>
                  <a:schemeClr val="dk1"/>
                </a:solidFill>
                <a:latin typeface="Roboto"/>
                <a:ea typeface="Roboto"/>
                <a:cs typeface="Roboto"/>
                <a:sym typeface="Roboto"/>
              </a:rPr>
              <a:t>Στην υλοποίηση του κώδικα, κατασκευάζουμε έναν διακομιστή ιστοσελίδων “web server “ που μπορεί να παρέχει πληροφορίες για τη θερμοκρασία ενός δωματίου. Πρώτα, </a:t>
            </a:r>
            <a:r>
              <a:rPr lang="en-GB" sz="1200">
                <a:solidFill>
                  <a:schemeClr val="dk1"/>
                </a:solidFill>
                <a:latin typeface="Roboto"/>
                <a:ea typeface="Roboto"/>
                <a:cs typeface="Roboto"/>
                <a:sym typeface="Roboto"/>
              </a:rPr>
              <a:t>συνδεόμαστε</a:t>
            </a:r>
            <a:r>
              <a:rPr lang="en-GB" sz="1200">
                <a:solidFill>
                  <a:schemeClr val="dk1"/>
                </a:solidFill>
                <a:latin typeface="Roboto"/>
                <a:ea typeface="Roboto"/>
                <a:cs typeface="Roboto"/>
                <a:sym typeface="Roboto"/>
              </a:rPr>
              <a:t> σε ένα ασύρματο δίκτυο WiFi. Η σύνδεση γίνεται εφόσον γνωρίζουμε το όνομα και τον κωδικό του δικτύου που θέλουμε να παρουσιάζεται η ιστοσελίδα. Στη συνέχεια, χρησιμοποιούμε έναν αισθητήρα θερμοκρασίας για να μετρήσουμε τη θερμοκρασία και την αποθηκεύουμε σε ένα αρχείο JSON. Ο διακομιστής μας “server” ανταποκρίνεται σε αιτήσεις HTTP για να εξυπηρετήσει σελίδες HTML που περιέχουν πληροφορίες για τη θερμοκρασία, την ημερομηνία και την ώρα. Επιπλέον, υπάρχει μια σελίδα που εμφανίζει ιστορικά δεδομένα θερμοκρασίας από το αρχείο JSON.</a:t>
            </a:r>
            <a:endParaRPr sz="1000">
              <a:solidFill>
                <a:schemeClr val="dk1"/>
              </a:solidFill>
            </a:endParaRPr>
          </a:p>
        </p:txBody>
      </p:sp>
      <p:pic>
        <p:nvPicPr>
          <p:cNvPr id="108" name="Google Shape;108;p20"/>
          <p:cNvPicPr preferRelativeResize="0"/>
          <p:nvPr/>
        </p:nvPicPr>
        <p:blipFill>
          <a:blip r:embed="rId3">
            <a:alphaModFix/>
          </a:blip>
          <a:stretch>
            <a:fillRect/>
          </a:stretch>
        </p:blipFill>
        <p:spPr>
          <a:xfrm>
            <a:off x="802425" y="1949475"/>
            <a:ext cx="2228851" cy="2172823"/>
          </a:xfrm>
          <a:prstGeom prst="rect">
            <a:avLst/>
          </a:prstGeom>
          <a:noFill/>
          <a:ln>
            <a:noFill/>
          </a:ln>
        </p:spPr>
      </p:pic>
      <p:pic>
        <p:nvPicPr>
          <p:cNvPr id="109" name="Google Shape;109;p20"/>
          <p:cNvPicPr preferRelativeResize="0"/>
          <p:nvPr/>
        </p:nvPicPr>
        <p:blipFill>
          <a:blip r:embed="rId4">
            <a:alphaModFix/>
          </a:blip>
          <a:stretch>
            <a:fillRect/>
          </a:stretch>
        </p:blipFill>
        <p:spPr>
          <a:xfrm>
            <a:off x="4046050" y="2265863"/>
            <a:ext cx="4584351" cy="1540050"/>
          </a:xfrm>
          <a:prstGeom prst="rect">
            <a:avLst/>
          </a:prstGeom>
          <a:noFill/>
          <a:ln>
            <a:noFill/>
          </a:ln>
        </p:spPr>
      </p:pic>
      <p:sp>
        <p:nvSpPr>
          <p:cNvPr id="110" name="Google Shape;110;p20"/>
          <p:cNvSpPr txBox="1"/>
          <p:nvPr/>
        </p:nvSpPr>
        <p:spPr>
          <a:xfrm>
            <a:off x="1154250" y="4231225"/>
            <a:ext cx="15252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rPr>
              <a:t>Βασική Ιστοσελίδα - Home Page</a:t>
            </a:r>
            <a:endParaRPr sz="700">
              <a:solidFill>
                <a:schemeClr val="dk1"/>
              </a:solidFill>
            </a:endParaRPr>
          </a:p>
        </p:txBody>
      </p:sp>
      <p:sp>
        <p:nvSpPr>
          <p:cNvPr id="111" name="Google Shape;111;p20"/>
          <p:cNvSpPr txBox="1"/>
          <p:nvPr/>
        </p:nvSpPr>
        <p:spPr>
          <a:xfrm>
            <a:off x="5457550" y="4122300"/>
            <a:ext cx="20529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chemeClr val="dk1"/>
                </a:solidFill>
              </a:rPr>
              <a:t>Ιστοσελίδα με ιστορικά δεδομένα θερμοκρασίας </a:t>
            </a:r>
            <a:endParaRPr sz="7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Raspberry Pi Pico W</a:t>
            </a:r>
            <a:endParaRPr/>
          </a:p>
        </p:txBody>
      </p:sp>
      <p:sp>
        <p:nvSpPr>
          <p:cNvPr id="117" name="Google Shape;117;p21"/>
          <p:cNvSpPr txBox="1"/>
          <p:nvPr>
            <p:ph idx="1" type="body"/>
          </p:nvPr>
        </p:nvSpPr>
        <p:spPr>
          <a:xfrm>
            <a:off x="371200" y="1152475"/>
            <a:ext cx="8461200" cy="1038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Επεξεργαστής: RP2040, Dual Core Arm Cortex M0+ processor, flexible clock running up to 133 MHz</a:t>
            </a:r>
            <a:endParaRPr/>
          </a:p>
          <a:p>
            <a:pPr indent="0" lvl="0" marL="0" rtl="0" algn="l">
              <a:spcBef>
                <a:spcPts val="1200"/>
              </a:spcBef>
              <a:spcAft>
                <a:spcPts val="0"/>
              </a:spcAft>
              <a:buNone/>
            </a:pPr>
            <a:r>
              <a:rPr lang="en-GB"/>
              <a:t>Μνήμη: 264kB of SRAM, and 2MB of on-board flash memory</a:t>
            </a:r>
            <a:endParaRPr/>
          </a:p>
          <a:p>
            <a:pPr indent="0" lvl="0" marL="0" rtl="0" algn="l">
              <a:spcBef>
                <a:spcPts val="1200"/>
              </a:spcBef>
              <a:spcAft>
                <a:spcPts val="1200"/>
              </a:spcAft>
              <a:buNone/>
            </a:pPr>
            <a:r>
              <a:rPr lang="en-GB"/>
              <a:t>I/O: 26 × multi-function GPIO pins, 2 × SPI, 2 × I2C, 2 × UART, 3 × 12-bit ADC, 16 × controllable PWM channels</a:t>
            </a:r>
            <a:endParaRPr/>
          </a:p>
        </p:txBody>
      </p:sp>
      <p:pic>
        <p:nvPicPr>
          <p:cNvPr id="118" name="Google Shape;118;p21"/>
          <p:cNvPicPr preferRelativeResize="0"/>
          <p:nvPr/>
        </p:nvPicPr>
        <p:blipFill>
          <a:blip r:embed="rId3">
            <a:alphaModFix/>
          </a:blip>
          <a:stretch>
            <a:fillRect/>
          </a:stretch>
        </p:blipFill>
        <p:spPr>
          <a:xfrm>
            <a:off x="-12" y="2798651"/>
            <a:ext cx="4941626" cy="2344850"/>
          </a:xfrm>
          <a:prstGeom prst="rect">
            <a:avLst/>
          </a:prstGeom>
          <a:noFill/>
          <a:ln>
            <a:noFill/>
          </a:ln>
        </p:spPr>
      </p:pic>
      <p:pic>
        <p:nvPicPr>
          <p:cNvPr id="119" name="Google Shape;119;p21"/>
          <p:cNvPicPr preferRelativeResize="0"/>
          <p:nvPr/>
        </p:nvPicPr>
        <p:blipFill>
          <a:blip r:embed="rId4">
            <a:alphaModFix/>
          </a:blip>
          <a:stretch>
            <a:fillRect/>
          </a:stretch>
        </p:blipFill>
        <p:spPr>
          <a:xfrm>
            <a:off x="6808319" y="3248025"/>
            <a:ext cx="2335681" cy="189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